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323" r:id="rId3"/>
    <p:sldId id="326" r:id="rId4"/>
    <p:sldId id="325" r:id="rId5"/>
    <p:sldId id="324" r:id="rId6"/>
    <p:sldId id="322" r:id="rId7"/>
    <p:sldId id="320" r:id="rId8"/>
    <p:sldId id="317" r:id="rId9"/>
    <p:sldId id="301" r:id="rId10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  <p15:guide id="3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39E37B"/>
    <a:srgbClr val="262F4F"/>
    <a:srgbClr val="3EA859"/>
    <a:srgbClr val="4ADCD2"/>
    <a:srgbClr val="FF0000"/>
    <a:srgbClr val="FED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696" y="-106"/>
      </p:cViewPr>
      <p:guideLst>
        <p:guide orient="horz" pos="2183"/>
        <p:guide pos="384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69F471-D6ED-4396-A5B5-442CA77054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90799" y="1409586"/>
            <a:ext cx="7329715" cy="98039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СТРАТЕГ</a:t>
            </a:r>
            <a:r>
              <a:rPr lang="uk-UA" dirty="0"/>
              <a:t>ІЯ РОЗВИТКУ</a:t>
            </a:r>
            <a:endParaRPr lang="x-none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62E86E1-1F79-47CA-A6F7-DE6595150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657" y="2389981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x-none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8FB461B-B3BC-4018-8C34-847AFCB29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F288-5F1F-4EA8-9788-92869F90A769}" type="datetimeFigureOut">
              <a:rPr lang="x-none" smtClean="0"/>
              <a:t>26.12.2019</a:t>
            </a:fld>
            <a:endParaRPr lang="x-none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989FA7-A8D5-4ACA-9160-79AB8695A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7E0E5C8-AB35-47F4-9DE1-DB78712F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0802-0F37-4161-AAEB-D33DAA409D21}" type="slidenum">
              <a:rPr lang="x-none" smtClean="0"/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831626005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2A6B4E9-FEAF-499E-BDB6-FFE6B452A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1C2907A-70D0-40DC-ACA5-34F513347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319B5BA-EEF3-4C0B-9082-631D02C2C5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7F288-5F1F-4EA8-9788-92869F90A769}" type="datetimeFigureOut">
              <a:rPr lang="x-none" smtClean="0"/>
              <a:t>26.12.2019</a:t>
            </a:fld>
            <a:endParaRPr lang="x-none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EDCC46D-B12E-4B8F-B3E7-DDE0C2557E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3DAE480-96FF-45A0-9BA6-67B1BC77A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50802-0F37-4161-AAEB-D33DAA409D21}" type="slidenum">
              <a:rPr lang="x-none" smtClean="0"/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34699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aH1RruqNJjeRU8Zd7" TargetMode="External"/><Relationship Id="rId2" Type="http://schemas.openxmlformats.org/officeDocument/2006/relationships/hyperlink" Target="https://forms.gle/HbB8RzC9D1fyKw6L7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forms.gle/iXkzQiv1wzfDeTR87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3E3514F8-C23F-41F8-ABDA-8A26E8066390}"/>
              </a:ext>
            </a:extLst>
          </p:cNvPr>
          <p:cNvSpPr/>
          <p:nvPr/>
        </p:nvSpPr>
        <p:spPr>
          <a:xfrm>
            <a:off x="1839191" y="1128716"/>
            <a:ext cx="8437418" cy="2168165"/>
          </a:xfrm>
          <a:prstGeom prst="roundRect">
            <a:avLst/>
          </a:prstGeom>
          <a:solidFill>
            <a:srgbClr val="3E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chemeClr val="bg1"/>
                </a:solidFill>
              </a:rPr>
              <a:t>АГРОБІЗНЕС-ОДАУ: </a:t>
            </a:r>
            <a:br>
              <a:rPr lang="uk-UA" sz="4000" b="1" dirty="0">
                <a:solidFill>
                  <a:schemeClr val="bg1"/>
                </a:solidFill>
              </a:rPr>
            </a:br>
            <a:r>
              <a:rPr lang="uk-UA" sz="4000" b="1" dirty="0">
                <a:solidFill>
                  <a:schemeClr val="bg1"/>
                </a:solidFill>
              </a:rPr>
              <a:t>реалії та перспективи співпраці</a:t>
            </a:r>
            <a:endParaRPr lang="x-none" sz="4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F6BDEE77-EBC5-472B-8D5F-720F60F09FD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667" r="-152" b="23030"/>
          <a:stretch/>
        </p:blipFill>
        <p:spPr>
          <a:xfrm>
            <a:off x="0" y="3715614"/>
            <a:ext cx="5777345" cy="30416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B179AA5D-6828-4065-B607-1CC23AB9849C}"/>
              </a:ext>
            </a:extLst>
          </p:cNvPr>
          <p:cNvSpPr txBox="1">
            <a:spLocks/>
          </p:cNvSpPr>
          <p:nvPr/>
        </p:nvSpPr>
        <p:spPr>
          <a:xfrm>
            <a:off x="5922819" y="3754081"/>
            <a:ext cx="4939145" cy="9803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dirty="0" smtClean="0">
                <a:solidFill>
                  <a:srgbClr val="002060"/>
                </a:solidFill>
              </a:rPr>
              <a:t>2020</a:t>
            </a:r>
            <a:endParaRPr lang="x-none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54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CD6D8D3C-7E5C-4A12-8539-6679C0029FE7}"/>
              </a:ext>
            </a:extLst>
          </p:cNvPr>
          <p:cNvSpPr/>
          <p:nvPr/>
        </p:nvSpPr>
        <p:spPr>
          <a:xfrm>
            <a:off x="2424545" y="449616"/>
            <a:ext cx="8104906" cy="655284"/>
          </a:xfrm>
          <a:prstGeom prst="roundRect">
            <a:avLst/>
          </a:prstGeom>
          <a:solidFill>
            <a:srgbClr val="3E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latin typeface="+mj-lt"/>
              </a:rPr>
              <a:t>РЕЗУЛЬТАТИ НЕЗАЛЕЖНОЇ </a:t>
            </a:r>
            <a:r>
              <a:rPr lang="uk-UA" sz="2800" b="1" dirty="0" smtClean="0">
                <a:latin typeface="+mj-lt"/>
              </a:rPr>
              <a:t>АНАЛІТИКИ</a:t>
            </a:r>
            <a:endParaRPr lang="x-none" sz="2800" b="1" dirty="0">
              <a:latin typeface="+mj-lt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34AD60DB-ED09-487C-8E76-D03AEBE2A2B5}"/>
              </a:ext>
            </a:extLst>
          </p:cNvPr>
          <p:cNvSpPr/>
          <p:nvPr/>
        </p:nvSpPr>
        <p:spPr>
          <a:xfrm>
            <a:off x="417368" y="3549448"/>
            <a:ext cx="5985164" cy="1135753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00B050"/>
                </a:solidFill>
              </a:rPr>
              <a:t>Чи бажаєте Ви розширити виробництво та/або освоїти нові види </a:t>
            </a:r>
            <a:r>
              <a:rPr lang="uk-UA" sz="2400" dirty="0" err="1" smtClean="0">
                <a:solidFill>
                  <a:srgbClr val="00B050"/>
                </a:solidFill>
              </a:rPr>
              <a:t>агровиробництва</a:t>
            </a:r>
            <a:r>
              <a:rPr lang="uk-UA" sz="2400" dirty="0" smtClean="0">
                <a:solidFill>
                  <a:srgbClr val="00B050"/>
                </a:solidFill>
              </a:rPr>
              <a:t>?</a:t>
            </a:r>
            <a:endParaRPr lang="x-none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DF1E5A1C-E066-4E1F-82FA-460E49AE1E09}"/>
              </a:ext>
            </a:extLst>
          </p:cNvPr>
          <p:cNvSpPr/>
          <p:nvPr/>
        </p:nvSpPr>
        <p:spPr>
          <a:xfrm>
            <a:off x="417368" y="4942139"/>
            <a:ext cx="5985164" cy="1092724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00B050"/>
                </a:solidFill>
              </a:rPr>
              <a:t>Чи бажаєте Ви отримати нові знання для розширення чи освоєння нового </a:t>
            </a:r>
            <a:r>
              <a:rPr lang="uk-UA" sz="2400" dirty="0" smtClean="0">
                <a:solidFill>
                  <a:srgbClr val="00B050"/>
                </a:solidFill>
              </a:rPr>
              <a:t>сільгоспвиробництва?</a:t>
            </a:r>
            <a:endParaRPr lang="x-none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5D965BF-CAEE-467E-A548-2E57AAB2B57B}"/>
              </a:ext>
            </a:extLst>
          </p:cNvPr>
          <p:cNvSpPr txBox="1"/>
          <p:nvPr/>
        </p:nvSpPr>
        <p:spPr>
          <a:xfrm>
            <a:off x="6620745" y="3824936"/>
            <a:ext cx="2180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0%</a:t>
            </a:r>
            <a:r>
              <a:rPr lang="uk-U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Так,</a:t>
            </a:r>
            <a:endParaRPr lang="x-none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7E0E172-1C26-496E-8B05-690102275EE7}"/>
              </a:ext>
            </a:extLst>
          </p:cNvPr>
          <p:cNvSpPr txBox="1"/>
          <p:nvPr/>
        </p:nvSpPr>
        <p:spPr>
          <a:xfrm>
            <a:off x="6697815" y="5066201"/>
            <a:ext cx="2151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100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%</a:t>
            </a:r>
            <a:r>
              <a:rPr lang="uk-U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Так</a:t>
            </a:r>
            <a:endParaRPr lang="x-none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="" xmlns:a16="http://schemas.microsoft.com/office/drawing/2014/main" id="{62124298-2810-4F47-ABDB-60AAB9F128E2}"/>
              </a:ext>
            </a:extLst>
          </p:cNvPr>
          <p:cNvSpPr/>
          <p:nvPr/>
        </p:nvSpPr>
        <p:spPr>
          <a:xfrm>
            <a:off x="145780" y="1636960"/>
            <a:ext cx="3700068" cy="161106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Яким чином оформлені Ваші права на використовувану в сільгоспвиробництві </a:t>
            </a:r>
            <a:r>
              <a:rPr lang="uk-UA" sz="2000" dirty="0" smtClean="0"/>
              <a:t>землю?</a:t>
            </a:r>
          </a:p>
          <a:p>
            <a:pPr algn="ctr"/>
            <a:r>
              <a:rPr lang="uk-UA" sz="2000" dirty="0" smtClean="0">
                <a:solidFill>
                  <a:schemeClr val="bg1"/>
                </a:solidFill>
                <a:latin typeface="+mj-lt"/>
              </a:rPr>
              <a:t>Оренда – 75%</a:t>
            </a:r>
          </a:p>
          <a:p>
            <a:pPr algn="ctr"/>
            <a:r>
              <a:rPr lang="uk-UA" sz="2000" dirty="0" smtClean="0">
                <a:solidFill>
                  <a:schemeClr val="bg1"/>
                </a:solidFill>
                <a:latin typeface="+mj-lt"/>
              </a:rPr>
              <a:t>Не оформлена – 25%</a:t>
            </a:r>
            <a:endParaRPr lang="x-none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="" xmlns:a16="http://schemas.microsoft.com/office/drawing/2014/main" id="{BAB45140-EC8F-437A-91C8-04AFB037B788}"/>
              </a:ext>
            </a:extLst>
          </p:cNvPr>
          <p:cNvSpPr/>
          <p:nvPr/>
        </p:nvSpPr>
        <p:spPr>
          <a:xfrm>
            <a:off x="3946737" y="1636959"/>
            <a:ext cx="4298526" cy="161106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900" dirty="0"/>
              <a:t>Чи </a:t>
            </a:r>
            <a:r>
              <a:rPr lang="uk-UA" sz="1900" dirty="0" smtClean="0"/>
              <a:t>використовуєте </a:t>
            </a:r>
            <a:r>
              <a:rPr lang="uk-UA" sz="1900" dirty="0"/>
              <a:t>В</a:t>
            </a:r>
            <a:r>
              <a:rPr lang="uk-UA" sz="1900" dirty="0" smtClean="0"/>
              <a:t>и </a:t>
            </a:r>
            <a:r>
              <a:rPr lang="uk-UA" sz="1900" dirty="0"/>
              <a:t>спеціальну комп’ютерну програму для </a:t>
            </a:r>
            <a:r>
              <a:rPr lang="uk-UA" sz="1900" dirty="0" err="1"/>
              <a:t>бухобліку</a:t>
            </a:r>
            <a:r>
              <a:rPr lang="uk-UA" sz="1900" dirty="0"/>
              <a:t> та здачі податкової </a:t>
            </a:r>
            <a:r>
              <a:rPr lang="uk-UA" sz="1900" dirty="0" smtClean="0"/>
              <a:t>звітності?</a:t>
            </a:r>
          </a:p>
          <a:p>
            <a:pPr algn="ctr"/>
            <a:r>
              <a:rPr lang="uk-UA" sz="19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uk-UA" sz="1900" dirty="0">
                <a:solidFill>
                  <a:schemeClr val="bg1"/>
                </a:solidFill>
                <a:latin typeface="+mj-lt"/>
              </a:rPr>
              <a:t>Так – 40</a:t>
            </a:r>
            <a:r>
              <a:rPr lang="uk-UA" sz="1900" dirty="0" smtClean="0">
                <a:solidFill>
                  <a:schemeClr val="bg1"/>
                </a:solidFill>
                <a:latin typeface="+mj-lt"/>
              </a:rPr>
              <a:t>%</a:t>
            </a:r>
            <a:endParaRPr lang="uk-UA" sz="1900" dirty="0" smtClean="0"/>
          </a:p>
          <a:p>
            <a:pPr algn="ctr"/>
            <a:r>
              <a:rPr lang="uk-UA" sz="1900" dirty="0" smtClean="0">
                <a:solidFill>
                  <a:schemeClr val="bg1"/>
                </a:solidFill>
                <a:latin typeface="+mj-lt"/>
              </a:rPr>
              <a:t>Частково </a:t>
            </a:r>
            <a:r>
              <a:rPr lang="uk-UA" dirty="0" smtClean="0">
                <a:solidFill>
                  <a:schemeClr val="bg1"/>
                </a:solidFill>
                <a:latin typeface="+mj-lt"/>
              </a:rPr>
              <a:t>(тільки для звітності) </a:t>
            </a:r>
            <a:r>
              <a:rPr lang="uk-UA" sz="1900" dirty="0" smtClean="0">
                <a:solidFill>
                  <a:schemeClr val="bg1"/>
                </a:solidFill>
                <a:latin typeface="+mj-lt"/>
              </a:rPr>
              <a:t>60%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="" xmlns:a16="http://schemas.microsoft.com/office/drawing/2014/main" id="{194F0DD4-CAAF-4DDF-B4EB-A605DB501B97}"/>
              </a:ext>
            </a:extLst>
          </p:cNvPr>
          <p:cNvSpPr/>
          <p:nvPr/>
        </p:nvSpPr>
        <p:spPr>
          <a:xfrm>
            <a:off x="8338918" y="1696250"/>
            <a:ext cx="3636974" cy="1551774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900" dirty="0"/>
              <a:t>Чи маєте Ви місця для зберігання палива та вони належним чином </a:t>
            </a:r>
            <a:r>
              <a:rPr lang="uk-UA" sz="1900" dirty="0" smtClean="0"/>
              <a:t>оформлені?</a:t>
            </a:r>
          </a:p>
          <a:p>
            <a:pPr algn="ctr"/>
            <a:r>
              <a:rPr lang="uk-UA" sz="2000" dirty="0" smtClean="0">
                <a:solidFill>
                  <a:schemeClr val="bg1"/>
                </a:solidFill>
                <a:latin typeface="+mj-lt"/>
              </a:rPr>
              <a:t>Не маю – 50%</a:t>
            </a:r>
          </a:p>
          <a:p>
            <a:pPr algn="ctr"/>
            <a:r>
              <a:rPr lang="uk-UA" sz="2000" dirty="0" smtClean="0">
                <a:solidFill>
                  <a:schemeClr val="bg1"/>
                </a:solidFill>
                <a:latin typeface="+mj-lt"/>
              </a:rPr>
              <a:t>Маю, не оформлені – 50%</a:t>
            </a:r>
            <a:endParaRPr lang="x-none" sz="1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E5D965BF-CAEE-467E-A548-2E57AAB2B57B}"/>
              </a:ext>
            </a:extLst>
          </p:cNvPr>
          <p:cNvSpPr txBox="1"/>
          <p:nvPr/>
        </p:nvSpPr>
        <p:spPr>
          <a:xfrm>
            <a:off x="8809617" y="3824936"/>
            <a:ext cx="2695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бажаю розширити</a:t>
            </a:r>
          </a:p>
          <a:p>
            <a:r>
              <a:rPr lang="uk-UA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</a:t>
            </a:r>
            <a:r>
              <a:rPr lang="uk-U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ажаю нове </a:t>
            </a:r>
            <a:endParaRPr lang="x-none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123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E38A7DFE-78F4-4384-902D-8FFB3F0E1F61}"/>
              </a:ext>
            </a:extLst>
          </p:cNvPr>
          <p:cNvSpPr/>
          <p:nvPr/>
        </p:nvSpPr>
        <p:spPr>
          <a:xfrm>
            <a:off x="2388611" y="498764"/>
            <a:ext cx="7557654" cy="1160521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latin typeface="+mj-lt"/>
              </a:rPr>
              <a:t>РИЗИКИ</a:t>
            </a:r>
            <a:endParaRPr lang="x-none" sz="4000" b="1" dirty="0">
              <a:latin typeface="+mj-lt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95555B27-D198-492E-A4A6-EB210EB32761}"/>
              </a:ext>
            </a:extLst>
          </p:cNvPr>
          <p:cNvSpPr/>
          <p:nvPr/>
        </p:nvSpPr>
        <p:spPr>
          <a:xfrm>
            <a:off x="327726" y="1728853"/>
            <a:ext cx="9873343" cy="813418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ВТРАТА ЗЕМЛІ ЯК ОСНОВНОГО ЗАСОБУ ВИРОБНИЦТВА</a:t>
            </a:r>
            <a:endParaRPr lang="x-none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C908C9BA-11E6-4ABA-845A-4F8498B40F89}"/>
              </a:ext>
            </a:extLst>
          </p:cNvPr>
          <p:cNvSpPr/>
          <p:nvPr/>
        </p:nvSpPr>
        <p:spPr>
          <a:xfrm>
            <a:off x="1116961" y="2542271"/>
            <a:ext cx="10031104" cy="925227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ВІДСУТНІСТЬ ФІНАНСОВОЇ ЗВІТНОСТІ, ЗРУЧНОЇ ДЛЯ ІНВЕСТОРІВ ТА БАНКІВ</a:t>
            </a:r>
            <a:endParaRPr lang="x-none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53823327-1BE5-4A1C-98BA-0D3A70636D26}"/>
              </a:ext>
            </a:extLst>
          </p:cNvPr>
          <p:cNvSpPr/>
          <p:nvPr/>
        </p:nvSpPr>
        <p:spPr>
          <a:xfrm>
            <a:off x="327726" y="3467498"/>
            <a:ext cx="9849098" cy="866377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НЕМАЄ ПРЕДМЕТУ ЗАБЕЗПЕЧЕННЯ ДЛЯ ОТРИМАННЯ КРЕДИТУ</a:t>
            </a:r>
            <a:endParaRPr lang="x-none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4C373CF7-C45B-4FB6-950B-D9C318C4142C}"/>
              </a:ext>
            </a:extLst>
          </p:cNvPr>
          <p:cNvSpPr/>
          <p:nvPr/>
        </p:nvSpPr>
        <p:spPr>
          <a:xfrm>
            <a:off x="1061064" y="4333875"/>
            <a:ext cx="10031104" cy="904875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НЕОФОРМЛЕНИЙ БІЗНЕС – ЗАГРОЗА ПРИПИНЕННЯ ДІЯЛЬНОСТІ КОНТРОЛЮЮЧИМИ ОРГАНАМИ</a:t>
            </a:r>
            <a:endParaRPr lang="x-none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705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E38A7DFE-78F4-4384-902D-8FFB3F0E1F61}"/>
              </a:ext>
            </a:extLst>
          </p:cNvPr>
          <p:cNvSpPr/>
          <p:nvPr/>
        </p:nvSpPr>
        <p:spPr>
          <a:xfrm>
            <a:off x="2209800" y="498764"/>
            <a:ext cx="7557654" cy="1160521"/>
          </a:xfrm>
          <a:prstGeom prst="roundRect">
            <a:avLst/>
          </a:prstGeom>
          <a:solidFill>
            <a:srgbClr val="3E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ПОТРЕБИ АГРОБІЗНЕСУ СЬОГОДНІ</a:t>
            </a:r>
            <a:endParaRPr lang="x-none" sz="32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95555B27-D198-492E-A4A6-EB210EB32761}"/>
              </a:ext>
            </a:extLst>
          </p:cNvPr>
          <p:cNvSpPr/>
          <p:nvPr/>
        </p:nvSpPr>
        <p:spPr>
          <a:xfrm>
            <a:off x="794039" y="1881195"/>
            <a:ext cx="10808666" cy="886879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3EA859"/>
                </a:solidFill>
                <a:latin typeface="+mj-lt"/>
              </a:rPr>
              <a:t>ЗАБЕЗПЕЧИТИ СТАЛИЙ РОЗВИТОК ІСНУЮЧОГО АГРОБІЗНЕСУ В УМОВАХ ЗЕМЕЛЬНОЇ РЕФОРМИ</a:t>
            </a:r>
            <a:endParaRPr lang="x-none" sz="2400" b="1" dirty="0">
              <a:solidFill>
                <a:srgbClr val="3EA859"/>
              </a:solidFill>
              <a:latin typeface="+mj-lt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C908C9BA-11E6-4ABA-845A-4F8498B40F89}"/>
              </a:ext>
            </a:extLst>
          </p:cNvPr>
          <p:cNvSpPr/>
          <p:nvPr/>
        </p:nvSpPr>
        <p:spPr>
          <a:xfrm>
            <a:off x="794039" y="2868505"/>
            <a:ext cx="10260648" cy="886879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3EA859"/>
                </a:solidFill>
                <a:latin typeface="+mj-lt"/>
              </a:rPr>
              <a:t>ОСВОЇТИ ТА ЗАПРОВАДИТИ НОВІ ВИДИ АГРОВИРОБНИЦТВА</a:t>
            </a:r>
            <a:endParaRPr lang="x-none" sz="2400" b="1" dirty="0">
              <a:solidFill>
                <a:srgbClr val="3EA859"/>
              </a:solidFill>
              <a:latin typeface="+mj-lt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53823327-1BE5-4A1C-98BA-0D3A70636D26}"/>
              </a:ext>
            </a:extLst>
          </p:cNvPr>
          <p:cNvSpPr/>
          <p:nvPr/>
        </p:nvSpPr>
        <p:spPr>
          <a:xfrm>
            <a:off x="794039" y="3871501"/>
            <a:ext cx="9558892" cy="886879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3EA859"/>
                </a:solidFill>
                <a:latin typeface="+mj-lt"/>
              </a:rPr>
              <a:t>НАВЧАННЯ ФІНАНСОВОЇ ГРАМОТНОСТІ ТА ОБМІНУ ЗНАНЬ</a:t>
            </a:r>
            <a:endParaRPr lang="x-none" sz="2400" b="1" dirty="0">
              <a:solidFill>
                <a:srgbClr val="3EA859"/>
              </a:solidFill>
              <a:latin typeface="+mj-lt"/>
            </a:endParaRPr>
          </a:p>
        </p:txBody>
      </p:sp>
      <p:sp>
        <p:nvSpPr>
          <p:cNvPr id="12" name="Прямоугольник: скругленные углы 8">
            <a:extLst>
              <a:ext uri="{FF2B5EF4-FFF2-40B4-BE49-F238E27FC236}">
                <a16:creationId xmlns="" xmlns:a16="http://schemas.microsoft.com/office/drawing/2014/main" id="{53823327-1BE5-4A1C-98BA-0D3A70636D26}"/>
              </a:ext>
            </a:extLst>
          </p:cNvPr>
          <p:cNvSpPr/>
          <p:nvPr/>
        </p:nvSpPr>
        <p:spPr>
          <a:xfrm>
            <a:off x="794039" y="4874497"/>
            <a:ext cx="8973415" cy="886879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3EA859"/>
                </a:solidFill>
                <a:latin typeface="+mj-lt"/>
              </a:rPr>
              <a:t>ДОСТУП ДО ФІНАНСОВИХ ПОСЛУГ</a:t>
            </a:r>
            <a:endParaRPr lang="x-none" sz="2400" b="1" dirty="0">
              <a:solidFill>
                <a:srgbClr val="3EA85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79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E38A7DFE-78F4-4384-902D-8FFB3F0E1F61}"/>
              </a:ext>
            </a:extLst>
          </p:cNvPr>
          <p:cNvSpPr/>
          <p:nvPr/>
        </p:nvSpPr>
        <p:spPr>
          <a:xfrm>
            <a:off x="2209800" y="498764"/>
            <a:ext cx="7557654" cy="793007"/>
          </a:xfrm>
          <a:prstGeom prst="roundRect">
            <a:avLst/>
          </a:prstGeom>
          <a:solidFill>
            <a:srgbClr val="3E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chemeClr val="bg1"/>
                </a:solidFill>
              </a:rPr>
              <a:t>СТРАТЕГІЧНІ АЛЬТЕРНАТИВИ</a:t>
            </a:r>
            <a:endParaRPr lang="x-none" sz="40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13DACB88-5726-4DA4-B166-7D19BCD042A2}"/>
              </a:ext>
            </a:extLst>
          </p:cNvPr>
          <p:cNvSpPr/>
          <p:nvPr/>
        </p:nvSpPr>
        <p:spPr>
          <a:xfrm>
            <a:off x="741681" y="3236686"/>
            <a:ext cx="3902890" cy="1079193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rgbClr val="3EA859"/>
                </a:solidFill>
                <a:latin typeface="+mj-lt"/>
              </a:rPr>
              <a:t>ТРАДИЦІЙНИЙ</a:t>
            </a:r>
            <a:endParaRPr lang="x-none" sz="3200" b="1" dirty="0">
              <a:solidFill>
                <a:srgbClr val="3EA859"/>
              </a:solidFill>
              <a:latin typeface="+mj-lt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A4DE9B6E-0B6C-4DC3-A37C-D809E18E9BE7}"/>
              </a:ext>
            </a:extLst>
          </p:cNvPr>
          <p:cNvSpPr/>
          <p:nvPr/>
        </p:nvSpPr>
        <p:spPr>
          <a:xfrm>
            <a:off x="741681" y="1878432"/>
            <a:ext cx="3902890" cy="109699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chemeClr val="bg1"/>
                </a:solidFill>
                <a:latin typeface="+mj-lt"/>
              </a:rPr>
              <a:t>ЕКСТЕНСИВНИЙ</a:t>
            </a:r>
            <a:endParaRPr lang="x-none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18D1FACA-0AAC-4564-988F-B144C653205F}"/>
              </a:ext>
            </a:extLst>
          </p:cNvPr>
          <p:cNvSpPr/>
          <p:nvPr/>
        </p:nvSpPr>
        <p:spPr>
          <a:xfrm>
            <a:off x="741681" y="4674768"/>
            <a:ext cx="3902890" cy="1159975"/>
          </a:xfrm>
          <a:prstGeom prst="roundRect">
            <a:avLst/>
          </a:prstGeom>
          <a:solidFill>
            <a:srgbClr val="3EA85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chemeClr val="bg1"/>
                </a:solidFill>
                <a:latin typeface="+mj-lt"/>
              </a:rPr>
              <a:t>ІНТЕНСИВНИЙ</a:t>
            </a:r>
            <a:endParaRPr lang="x-none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75199" y="2184627"/>
            <a:ext cx="70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>
                <a:solidFill>
                  <a:srgbClr val="002060"/>
                </a:solidFill>
                <a:latin typeface="+mj-lt"/>
              </a:rPr>
              <a:t>ВТРАТА БІЗНЕСУ</a:t>
            </a:r>
            <a:endParaRPr lang="bg-BG" sz="2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75199" y="3445021"/>
            <a:ext cx="7097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>
                <a:solidFill>
                  <a:srgbClr val="002060"/>
                </a:solidFill>
                <a:latin typeface="+mj-lt"/>
              </a:rPr>
              <a:t>ОБ</a:t>
            </a:r>
            <a:r>
              <a:rPr lang="bg-BG" sz="24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ʼ</a:t>
            </a:r>
            <a:r>
              <a:rPr lang="bg-BG" sz="2400" b="1" dirty="0" smtClean="0">
                <a:solidFill>
                  <a:srgbClr val="002060"/>
                </a:solidFill>
                <a:latin typeface="+mj-lt"/>
              </a:rPr>
              <a:t>ЄДНАННЯ  АБО ПОГЛИНАННЯ</a:t>
            </a:r>
          </a:p>
          <a:p>
            <a:r>
              <a:rPr lang="bg-BG" sz="2000" b="1" dirty="0" smtClean="0">
                <a:solidFill>
                  <a:srgbClr val="002060"/>
                </a:solidFill>
                <a:latin typeface="+mj-lt"/>
              </a:rPr>
              <a:t>(ЗА </a:t>
            </a:r>
            <a:r>
              <a:rPr lang="bg-BG" sz="2000" b="1" dirty="0">
                <a:solidFill>
                  <a:srgbClr val="002060"/>
                </a:solidFill>
                <a:latin typeface="+mj-lt"/>
              </a:rPr>
              <a:t>УМОВ ПОЗИТИВНОЇ ДЕРЖАВНОЇ ПОЛІТИКИ)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13082" y="5023922"/>
            <a:ext cx="63549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 smtClean="0">
                <a:solidFill>
                  <a:srgbClr val="002060"/>
                </a:solidFill>
                <a:latin typeface="+mj-lt"/>
              </a:rPr>
              <a:t>РОЗВИТОК ТА РОЗШИРЕННЯ БІЗНЕСУ</a:t>
            </a:r>
            <a:endParaRPr lang="bg-BG" sz="22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361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E38A7DFE-78F4-4384-902D-8FFB3F0E1F61}"/>
              </a:ext>
            </a:extLst>
          </p:cNvPr>
          <p:cNvSpPr/>
          <p:nvPr/>
        </p:nvSpPr>
        <p:spPr>
          <a:xfrm>
            <a:off x="1846973" y="415979"/>
            <a:ext cx="8621735" cy="812745"/>
          </a:xfrm>
          <a:prstGeom prst="roundRect">
            <a:avLst/>
          </a:prstGeom>
          <a:solidFill>
            <a:srgbClr val="3E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Що пропонує ОДАУ з юридичної підтримки аграрія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95555B27-D198-492E-A4A6-EB210EB32761}"/>
              </a:ext>
            </a:extLst>
          </p:cNvPr>
          <p:cNvSpPr/>
          <p:nvPr/>
        </p:nvSpPr>
        <p:spPr>
          <a:xfrm>
            <a:off x="4596536" y="5667532"/>
            <a:ext cx="3588326" cy="957883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900" dirty="0">
                <a:solidFill>
                  <a:srgbClr val="00B050"/>
                </a:solidFill>
              </a:rPr>
              <a:t>Посилимо існуючі та створимо нові шляхи вигідної реалізації </a:t>
            </a:r>
            <a:r>
              <a:rPr lang="uk-UA" sz="1900" dirty="0" smtClean="0">
                <a:solidFill>
                  <a:srgbClr val="00B050"/>
                </a:solidFill>
              </a:rPr>
              <a:t>продукції</a:t>
            </a:r>
            <a:r>
              <a:rPr lang="uk-UA" sz="1900" dirty="0" smtClean="0"/>
              <a:t>3</a:t>
            </a:r>
            <a:r>
              <a:rPr lang="uk-UA" sz="1900" dirty="0"/>
              <a:t>.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C908C9BA-11E6-4ABA-845A-4F8498B40F89}"/>
              </a:ext>
            </a:extLst>
          </p:cNvPr>
          <p:cNvSpPr/>
          <p:nvPr/>
        </p:nvSpPr>
        <p:spPr>
          <a:xfrm>
            <a:off x="4596537" y="3825582"/>
            <a:ext cx="3588326" cy="813093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900" dirty="0">
                <a:solidFill>
                  <a:srgbClr val="00B050"/>
                </a:solidFill>
              </a:rPr>
              <a:t> Схему зменшення податкового навантаження</a:t>
            </a:r>
            <a:endParaRPr lang="uk-UA" sz="19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53823327-1BE5-4A1C-98BA-0D3A70636D26}"/>
              </a:ext>
            </a:extLst>
          </p:cNvPr>
          <p:cNvSpPr/>
          <p:nvPr/>
        </p:nvSpPr>
        <p:spPr>
          <a:xfrm>
            <a:off x="4596537" y="4780653"/>
            <a:ext cx="3588326" cy="768997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900" dirty="0">
                <a:solidFill>
                  <a:srgbClr val="00B050"/>
                </a:solidFill>
              </a:rPr>
              <a:t>Отримання дозвільних документів</a:t>
            </a:r>
            <a:endParaRPr lang="x-none" sz="19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="" xmlns:a16="http://schemas.microsoft.com/office/drawing/2014/main" id="{5B80DB59-9639-4804-B1C1-7BDFB49E5AC5}"/>
              </a:ext>
            </a:extLst>
          </p:cNvPr>
          <p:cNvSpPr/>
          <p:nvPr/>
        </p:nvSpPr>
        <p:spPr>
          <a:xfrm>
            <a:off x="4596535" y="1881574"/>
            <a:ext cx="3588325" cy="886879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 </a:t>
            </a:r>
            <a:r>
              <a:rPr lang="uk-UA" sz="1900" dirty="0">
                <a:solidFill>
                  <a:srgbClr val="00B050"/>
                </a:solidFill>
              </a:rPr>
              <a:t>Правильне оформлення </a:t>
            </a:r>
            <a:r>
              <a:rPr lang="uk-UA" sz="1900" dirty="0" smtClean="0">
                <a:solidFill>
                  <a:srgbClr val="00B050"/>
                </a:solidFill>
              </a:rPr>
              <a:t>землі як головного </a:t>
            </a:r>
            <a:r>
              <a:rPr lang="uk-UA" sz="1900" dirty="0">
                <a:solidFill>
                  <a:srgbClr val="00B050"/>
                </a:solidFill>
              </a:rPr>
              <a:t>активу агропідприємства</a:t>
            </a:r>
            <a:endParaRPr lang="x-none" sz="19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E62EE41C-F8CA-46A2-9342-C4B6D1332A05}"/>
              </a:ext>
            </a:extLst>
          </p:cNvPr>
          <p:cNvSpPr/>
          <p:nvPr/>
        </p:nvSpPr>
        <p:spPr>
          <a:xfrm>
            <a:off x="357880" y="2115136"/>
            <a:ext cx="3427287" cy="886879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 Оформленням банку землі</a:t>
            </a:r>
            <a:endParaRPr lang="x-none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="" xmlns:a16="http://schemas.microsoft.com/office/drawing/2014/main" id="{8ACC073A-EACD-4A53-813D-A114C5F786E6}"/>
              </a:ext>
            </a:extLst>
          </p:cNvPr>
          <p:cNvSpPr/>
          <p:nvPr/>
        </p:nvSpPr>
        <p:spPr>
          <a:xfrm>
            <a:off x="336530" y="3069960"/>
            <a:ext cx="3427287" cy="88688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Впровадженням та веденням електронного обліку агробізнесу</a:t>
            </a:r>
            <a:endParaRPr lang="x-none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="" xmlns:a16="http://schemas.microsoft.com/office/drawing/2014/main" id="{DD1809BA-E829-4D3F-9683-8B1621E2A131}"/>
              </a:ext>
            </a:extLst>
          </p:cNvPr>
          <p:cNvSpPr/>
          <p:nvPr/>
        </p:nvSpPr>
        <p:spPr>
          <a:xfrm>
            <a:off x="336529" y="3998383"/>
            <a:ext cx="3427288" cy="732179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Дозвільними документами</a:t>
            </a:r>
            <a:endParaRPr lang="x-none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="" xmlns:a16="http://schemas.microsoft.com/office/drawing/2014/main" id="{F4F54C34-1535-425A-A8EB-B88459C1DF05}"/>
              </a:ext>
            </a:extLst>
          </p:cNvPr>
          <p:cNvSpPr/>
          <p:nvPr/>
        </p:nvSpPr>
        <p:spPr>
          <a:xfrm>
            <a:off x="336529" y="4801103"/>
            <a:ext cx="3427288" cy="886879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Структурою управління та податковою оптимізацією</a:t>
            </a:r>
            <a:endParaRPr lang="x-none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="" xmlns:a16="http://schemas.microsoft.com/office/drawing/2014/main" id="{5FC12286-9420-443A-A4CC-4F02794D75EB}"/>
              </a:ext>
            </a:extLst>
          </p:cNvPr>
          <p:cNvSpPr/>
          <p:nvPr/>
        </p:nvSpPr>
        <p:spPr>
          <a:xfrm>
            <a:off x="8826709" y="2404904"/>
            <a:ext cx="3174647" cy="886879"/>
          </a:xfrm>
          <a:prstGeom prst="roundRect">
            <a:avLst/>
          </a:prstGeom>
          <a:solidFill>
            <a:srgbClr val="3EA85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Утримання та розширення банку землі навіть після відкриття ринку землі</a:t>
            </a:r>
            <a:endParaRPr lang="x-none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="" xmlns:a16="http://schemas.microsoft.com/office/drawing/2014/main" id="{B4D16B9E-1E09-459C-B4B0-E7233D055F9E}"/>
              </a:ext>
            </a:extLst>
          </p:cNvPr>
          <p:cNvSpPr/>
          <p:nvPr/>
        </p:nvSpPr>
        <p:spPr>
          <a:xfrm>
            <a:off x="8778941" y="3477593"/>
            <a:ext cx="3270181" cy="886879"/>
          </a:xfrm>
          <a:prstGeom prst="roundRect">
            <a:avLst/>
          </a:prstGeom>
          <a:solidFill>
            <a:srgbClr val="3EA85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Стійку до державного контролю структуру підприємства</a:t>
            </a:r>
            <a:endParaRPr lang="x-none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="" xmlns:a16="http://schemas.microsoft.com/office/drawing/2014/main" id="{A1EF2AA3-8CB7-41D9-A9C3-6B1694A4C8DF}"/>
              </a:ext>
            </a:extLst>
          </p:cNvPr>
          <p:cNvSpPr/>
          <p:nvPr/>
        </p:nvSpPr>
        <p:spPr>
          <a:xfrm>
            <a:off x="8778942" y="4559302"/>
            <a:ext cx="3270182" cy="990348"/>
          </a:xfrm>
          <a:prstGeom prst="roundRect">
            <a:avLst/>
          </a:prstGeom>
          <a:solidFill>
            <a:srgbClr val="3EA85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900" dirty="0"/>
              <a:t>Доступ до кредитних та інвестиційних національних</a:t>
            </a:r>
            <a:r>
              <a:rPr lang="uk-UA" sz="1900" dirty="0" smtClean="0"/>
              <a:t>/ міжнародних </a:t>
            </a:r>
            <a:r>
              <a:rPr lang="uk-UA" sz="1900" dirty="0"/>
              <a:t> ресурсів</a:t>
            </a:r>
            <a:endParaRPr lang="x-none" sz="1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2298771" y="4167005"/>
            <a:ext cx="4001453" cy="594079"/>
          </a:xfrm>
          <a:prstGeom prst="triangle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5400000">
            <a:off x="6481176" y="4262263"/>
            <a:ext cx="4001453" cy="594079"/>
          </a:xfrm>
          <a:prstGeom prst="triangle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9" name="Прямоугольник: скругленные углы 13">
            <a:extLst>
              <a:ext uri="{FF2B5EF4-FFF2-40B4-BE49-F238E27FC236}">
                <a16:creationId xmlns="" xmlns:a16="http://schemas.microsoft.com/office/drawing/2014/main" id="{F4F54C34-1535-425A-A8EB-B88459C1DF05}"/>
              </a:ext>
            </a:extLst>
          </p:cNvPr>
          <p:cNvSpPr/>
          <p:nvPr/>
        </p:nvSpPr>
        <p:spPr>
          <a:xfrm>
            <a:off x="336529" y="5745058"/>
            <a:ext cx="3427288" cy="886879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Реалізацією продукції за вигідною ціною</a:t>
            </a:r>
            <a:endParaRPr lang="x-none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Прямоугольник: скругленные углы 16">
            <a:extLst>
              <a:ext uri="{FF2B5EF4-FFF2-40B4-BE49-F238E27FC236}">
                <a16:creationId xmlns="" xmlns:a16="http://schemas.microsoft.com/office/drawing/2014/main" id="{A1EF2AA3-8CB7-41D9-A9C3-6B1694A4C8DF}"/>
              </a:ext>
            </a:extLst>
          </p:cNvPr>
          <p:cNvSpPr/>
          <p:nvPr/>
        </p:nvSpPr>
        <p:spPr>
          <a:xfrm>
            <a:off x="8833617" y="5737016"/>
            <a:ext cx="3270182" cy="990348"/>
          </a:xfrm>
          <a:prstGeom prst="roundRect">
            <a:avLst/>
          </a:prstGeom>
          <a:solidFill>
            <a:srgbClr val="3EA85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Акумулювання ресурсів для створення інноваційних продуктів з більшою доданою вартістю</a:t>
            </a:r>
            <a:endParaRPr lang="x-none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3845" y="1558409"/>
            <a:ext cx="2901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Якщо </a:t>
            </a:r>
            <a:r>
              <a:rPr lang="uk-UA" dirty="0" smtClean="0"/>
              <a:t>Ви маєте проблеми </a:t>
            </a:r>
            <a:r>
              <a:rPr lang="uk-UA" dirty="0"/>
              <a:t>з: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76858" y="1370094"/>
            <a:ext cx="2485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Ми запропонуємо Вам: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9214137" y="1558409"/>
            <a:ext cx="2399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Ваше підприємство </a:t>
            </a:r>
            <a:endParaRPr lang="uk-UA" dirty="0" smtClean="0"/>
          </a:p>
          <a:p>
            <a:r>
              <a:rPr lang="uk-UA" dirty="0" smtClean="0"/>
              <a:t>отримає </a:t>
            </a:r>
            <a:r>
              <a:rPr lang="uk-UA" dirty="0"/>
              <a:t>можливості:</a:t>
            </a:r>
          </a:p>
        </p:txBody>
      </p:sp>
      <p:sp>
        <p:nvSpPr>
          <p:cNvPr id="21" name="Прямоугольник: скругленные углы 9">
            <a:extLst>
              <a:ext uri="{FF2B5EF4-FFF2-40B4-BE49-F238E27FC236}">
                <a16:creationId xmlns="" xmlns:a16="http://schemas.microsoft.com/office/drawing/2014/main" id="{5B80DB59-9639-4804-B1C1-7BDFB49E5AC5}"/>
              </a:ext>
            </a:extLst>
          </p:cNvPr>
          <p:cNvSpPr/>
          <p:nvPr/>
        </p:nvSpPr>
        <p:spPr>
          <a:xfrm>
            <a:off x="4596538" y="2848343"/>
            <a:ext cx="3588325" cy="886879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 </a:t>
            </a:r>
            <a:r>
              <a:rPr lang="uk-UA" sz="1900" dirty="0" smtClean="0">
                <a:solidFill>
                  <a:srgbClr val="00B050"/>
                </a:solidFill>
              </a:rPr>
              <a:t>Сучасні технології обліку (бухгалтерського, </a:t>
            </a:r>
            <a:r>
              <a:rPr lang="uk-UA" sz="1900" dirty="0">
                <a:solidFill>
                  <a:srgbClr val="00B050"/>
                </a:solidFill>
              </a:rPr>
              <a:t>податкового)</a:t>
            </a:r>
            <a:endParaRPr lang="x-none" sz="19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28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E38A7DFE-78F4-4384-902D-8FFB3F0E1F61}"/>
              </a:ext>
            </a:extLst>
          </p:cNvPr>
          <p:cNvSpPr/>
          <p:nvPr/>
        </p:nvSpPr>
        <p:spPr>
          <a:xfrm>
            <a:off x="2524124" y="264151"/>
            <a:ext cx="8066315" cy="653761"/>
          </a:xfrm>
          <a:prstGeom prst="roundRect">
            <a:avLst/>
          </a:prstGeom>
          <a:solidFill>
            <a:srgbClr val="3E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  <a:latin typeface="+mj-lt"/>
              </a:rPr>
              <a:t>НАВЧАЛЬНІ КУРСИ</a:t>
            </a:r>
            <a:endParaRPr lang="x-none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69EAB18-4070-4297-86B7-6195BAC893F6}"/>
              </a:ext>
            </a:extLst>
          </p:cNvPr>
          <p:cNvSpPr/>
          <p:nvPr/>
        </p:nvSpPr>
        <p:spPr>
          <a:xfrm>
            <a:off x="299026" y="1213187"/>
            <a:ext cx="1137862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uk-UA" sz="2000" b="1" dirty="0" smtClean="0">
                <a:solidFill>
                  <a:srgbClr val="002060"/>
                </a:solidFill>
              </a:rPr>
              <a:t>Підвищення кваліфікації лікарів ветеринарної медицини.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uk-UA" sz="2000" b="1" dirty="0" smtClean="0">
                <a:solidFill>
                  <a:srgbClr val="002060"/>
                </a:solidFill>
              </a:rPr>
              <a:t>Міжнародна система контролю якості та безпечності сировини і продукції тваринництва НАССР.</a:t>
            </a:r>
          </a:p>
          <a:p>
            <a:pPr indent="-342900" algn="just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uk-UA" sz="2000" b="1" dirty="0" smtClean="0">
                <a:solidFill>
                  <a:srgbClr val="002060"/>
                </a:solidFill>
              </a:rPr>
              <a:t>Облік і оподаткування у сільському господарстві.</a:t>
            </a:r>
          </a:p>
          <a:p>
            <a:pPr lvl="0" indent="-342900" algn="just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uk-UA" sz="2000" b="1" dirty="0" smtClean="0">
                <a:solidFill>
                  <a:srgbClr val="002060"/>
                </a:solidFill>
              </a:rPr>
              <a:t>Публічні закупівлі. </a:t>
            </a:r>
          </a:p>
          <a:p>
            <a:pPr indent="-342900" algn="just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uk-UA" sz="2000" b="1" dirty="0" smtClean="0">
                <a:solidFill>
                  <a:srgbClr val="002060"/>
                </a:solidFill>
              </a:rPr>
              <a:t>Правове регулювання земельних відносин. Земельна реформа.</a:t>
            </a:r>
          </a:p>
          <a:p>
            <a:pPr indent="-342900" algn="just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uk-UA" sz="2000" b="1" dirty="0" smtClean="0">
                <a:solidFill>
                  <a:srgbClr val="002060"/>
                </a:solidFill>
              </a:rPr>
              <a:t>Ландшафтний дизайн та організація садово-паркового будівництва.</a:t>
            </a:r>
          </a:p>
          <a:p>
            <a:pPr indent="-342900" algn="just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uk-UA" sz="2000" b="1" dirty="0" smtClean="0">
                <a:solidFill>
                  <a:srgbClr val="002060"/>
                </a:solidFill>
              </a:rPr>
              <a:t>Організація промислового виробництва продукції свинарства (написання бізнес-планів).</a:t>
            </a:r>
          </a:p>
          <a:p>
            <a:pPr indent="-342900" algn="just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uk-UA" sz="2000" b="1" dirty="0" err="1" smtClean="0">
                <a:solidFill>
                  <a:srgbClr val="002060"/>
                </a:solidFill>
              </a:rPr>
              <a:t>Крафтові</a:t>
            </a:r>
            <a:r>
              <a:rPr lang="uk-UA" sz="2000" b="1" dirty="0" smtClean="0">
                <a:solidFill>
                  <a:srgbClr val="002060"/>
                </a:solidFill>
              </a:rPr>
              <a:t> технології переробки молочної та м’ясної продукції тваринництва.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uk-UA" sz="2000" b="1" dirty="0" smtClean="0">
                <a:solidFill>
                  <a:srgbClr val="002060"/>
                </a:solidFill>
              </a:rPr>
              <a:t>Бджільництво.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uk-UA" sz="2000" b="1" dirty="0">
                <a:solidFill>
                  <a:srgbClr val="002060"/>
                </a:solidFill>
              </a:rPr>
              <a:t>Кінологія.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uk-UA" sz="2000" b="1" dirty="0" smtClean="0">
                <a:solidFill>
                  <a:srgbClr val="002060"/>
                </a:solidFill>
              </a:rPr>
              <a:t>Курси з підготовки трактористів-машиністів.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uk-UA" sz="2000" b="1" dirty="0" smtClean="0">
                <a:solidFill>
                  <a:srgbClr val="002060"/>
                </a:solidFill>
              </a:rPr>
              <a:t>Курси </a:t>
            </a:r>
            <a:r>
              <a:rPr lang="uk-UA" sz="2000" b="1" dirty="0" err="1" smtClean="0">
                <a:solidFill>
                  <a:srgbClr val="002060"/>
                </a:solidFill>
              </a:rPr>
              <a:t>електрозварювальників</a:t>
            </a:r>
            <a:r>
              <a:rPr lang="uk-UA" sz="2000" b="1" dirty="0" smtClean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960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E38A7DFE-78F4-4384-902D-8FFB3F0E1F61}"/>
              </a:ext>
            </a:extLst>
          </p:cNvPr>
          <p:cNvSpPr/>
          <p:nvPr/>
        </p:nvSpPr>
        <p:spPr>
          <a:xfrm>
            <a:off x="2209800" y="498764"/>
            <a:ext cx="7557654" cy="1160521"/>
          </a:xfrm>
          <a:prstGeom prst="roundRect">
            <a:avLst/>
          </a:prstGeom>
          <a:solidFill>
            <a:srgbClr val="3E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Пропонуємо разом визначити напрями співробітництва</a:t>
            </a:r>
            <a:endParaRPr lang="x-none" sz="32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7176" y="1786206"/>
            <a:ext cx="6600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4000" u="sng" dirty="0" smtClean="0"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Black"/>
              </a:rPr>
              <a:t>Для цього:</a:t>
            </a:r>
          </a:p>
          <a:p>
            <a:pPr lvl="0" algn="ctr"/>
            <a:r>
              <a:rPr lang="uk-U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ato Black"/>
              </a:rPr>
              <a:t> 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ato Black"/>
              </a:rPr>
              <a:t>Ви заповнюєте анкету</a:t>
            </a:r>
            <a:endParaRPr lang="uk-UA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ato Black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9154" y="3328720"/>
            <a:ext cx="10915650" cy="163121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000" b="1" dirty="0"/>
              <a:t>за посиланням </a:t>
            </a:r>
            <a:r>
              <a:rPr lang="uk-UA" sz="2000" b="1" dirty="0" smtClean="0"/>
              <a:t>					</a:t>
            </a:r>
          </a:p>
          <a:p>
            <a:r>
              <a:rPr lang="en-US" sz="2000" b="1" dirty="0" smtClean="0">
                <a:hlinkClick r:id="rId2"/>
              </a:rPr>
              <a:t>https</a:t>
            </a:r>
            <a:r>
              <a:rPr lang="en-US" sz="2000" b="1" dirty="0">
                <a:hlinkClick r:id="rId2"/>
              </a:rPr>
              <a:t>://</a:t>
            </a:r>
            <a:r>
              <a:rPr lang="en-US" sz="2000" b="1" dirty="0" smtClean="0">
                <a:hlinkClick r:id="rId2"/>
              </a:rPr>
              <a:t>forms.gle/HbB8RzC9D1fyKw6L7</a:t>
            </a:r>
            <a:r>
              <a:rPr lang="uk-UA" sz="2000" b="1" dirty="0" smtClean="0"/>
              <a:t>		або </a:t>
            </a:r>
            <a:r>
              <a:rPr lang="uk-UA" sz="2000" b="1" dirty="0" err="1"/>
              <a:t>відскануйте</a:t>
            </a:r>
            <a:r>
              <a:rPr lang="uk-UA" sz="2000" b="1" dirty="0"/>
              <a:t> </a:t>
            </a:r>
            <a:r>
              <a:rPr lang="en-US" sz="2000" b="1" dirty="0"/>
              <a:t>QR</a:t>
            </a:r>
            <a:r>
              <a:rPr lang="uk-UA" sz="2000" b="1" dirty="0" err="1"/>
              <a:t>-код</a:t>
            </a:r>
            <a:endParaRPr lang="uk-UA" sz="2000" b="1" dirty="0"/>
          </a:p>
          <a:p>
            <a:endParaRPr lang="uk-UA" sz="2000" b="1" dirty="0">
              <a:hlinkClick r:id="rId3"/>
            </a:endParaRPr>
          </a:p>
          <a:p>
            <a:pPr lvl="0" algn="r"/>
            <a:r>
              <a:rPr lang="uk-UA" sz="2000" dirty="0" smtClean="0"/>
              <a:t>					</a:t>
            </a:r>
            <a:r>
              <a:rPr lang="uk-UA" sz="2000" b="1" dirty="0" smtClean="0"/>
              <a:t>				</a:t>
            </a:r>
            <a:r>
              <a:rPr lang="uk-UA" sz="2000" dirty="0" smtClean="0"/>
              <a:t>				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514" y="3183136"/>
            <a:ext cx="1325880" cy="1325880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B179AA5D-6828-4065-B607-1CC23AB9849C}"/>
              </a:ext>
            </a:extLst>
          </p:cNvPr>
          <p:cNvSpPr txBox="1">
            <a:spLocks/>
          </p:cNvSpPr>
          <p:nvPr/>
        </p:nvSpPr>
        <p:spPr>
          <a:xfrm>
            <a:off x="723901" y="4429125"/>
            <a:ext cx="7772400" cy="15192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ato Black"/>
                <a:ea typeface="+mn-ea"/>
                <a:cs typeface="+mn-cs"/>
              </a:rPr>
              <a:t>Ми опрацьовуємо результати та готуємо навчальні курси, </a:t>
            </a: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ato Black"/>
                <a:ea typeface="+mn-ea"/>
                <a:cs typeface="+mn-cs"/>
              </a:rPr>
              <a:t>семінари, </a:t>
            </a:r>
            <a:r>
              <a:rPr lang="uk-UA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ato Black"/>
                <a:ea typeface="+mn-ea"/>
                <a:cs typeface="+mn-cs"/>
              </a:rPr>
              <a:t>вебінари</a:t>
            </a:r>
            <a:endParaRPr lang="x-none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ato Black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72276" y="2341424"/>
            <a:ext cx="2847975" cy="61311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hlinkClick r:id="rId5"/>
                <a:hlinkMouseOver r:id="rId5"/>
              </a:rPr>
              <a:t>ЗАПОВНИТИ ФОРМУ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38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BA68542-4399-429A-ADF8-D5C393BC037D}"/>
              </a:ext>
            </a:extLst>
          </p:cNvPr>
          <p:cNvSpPr txBox="1"/>
          <p:nvPr/>
        </p:nvSpPr>
        <p:spPr>
          <a:xfrm>
            <a:off x="1076325" y="1987004"/>
            <a:ext cx="952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Наші знання – ваші досягнення!</a:t>
            </a:r>
            <a:endParaRPr lang="uk-UA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81125" y="449056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>
                <a:solidFill>
                  <a:srgbClr val="00B050"/>
                </a:solidFill>
              </a:rPr>
              <a:t>Україна</a:t>
            </a:r>
            <a:r>
              <a:rPr lang="ru-RU" b="1" dirty="0">
                <a:solidFill>
                  <a:srgbClr val="00B050"/>
                </a:solidFill>
              </a:rPr>
              <a:t>, 65012, м. Одеса,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 err="1">
                <a:solidFill>
                  <a:srgbClr val="00B050"/>
                </a:solidFill>
              </a:rPr>
              <a:t>вул</a:t>
            </a:r>
            <a:r>
              <a:rPr lang="ru-RU" b="1" dirty="0">
                <a:solidFill>
                  <a:srgbClr val="00B050"/>
                </a:solidFill>
              </a:rPr>
              <a:t>. </a:t>
            </a:r>
            <a:r>
              <a:rPr lang="ru-RU" b="1" dirty="0" err="1">
                <a:solidFill>
                  <a:srgbClr val="00B050"/>
                </a:solidFill>
              </a:rPr>
              <a:t>Пантелеймонівська</a:t>
            </a:r>
            <a:r>
              <a:rPr lang="ru-RU" b="1" dirty="0">
                <a:solidFill>
                  <a:srgbClr val="00B050"/>
                </a:solidFill>
              </a:rPr>
              <a:t>, 13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Тел. (048) 784-57-32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Факс: (0482) 37-19-27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 err="1">
                <a:solidFill>
                  <a:srgbClr val="00B050"/>
                </a:solidFill>
              </a:rPr>
              <a:t>Email</a:t>
            </a:r>
            <a:r>
              <a:rPr lang="ru-RU" b="1" dirty="0">
                <a:solidFill>
                  <a:srgbClr val="00B050"/>
                </a:solidFill>
              </a:rPr>
              <a:t>: </a:t>
            </a:r>
            <a:r>
              <a:rPr lang="ru-RU" b="1" dirty="0" smtClean="0">
                <a:solidFill>
                  <a:srgbClr val="00B050"/>
                </a:solidFill>
              </a:rPr>
              <a:t>ogsi@te.net.ua 	</a:t>
            </a:r>
            <a:r>
              <a:rPr lang="en-US" b="1" dirty="0" smtClean="0">
                <a:solidFill>
                  <a:srgbClr val="00B050"/>
                </a:solidFill>
              </a:rPr>
              <a:t>http</a:t>
            </a:r>
            <a:r>
              <a:rPr lang="en-US" b="1" dirty="0">
                <a:solidFill>
                  <a:srgbClr val="00B050"/>
                </a:solidFill>
              </a:rPr>
              <a:t>://osau.edu.ua</a:t>
            </a:r>
            <a:endParaRPr lang="uk-UA" b="1" dirty="0">
              <a:solidFill>
                <a:srgbClr val="00B050"/>
              </a:solidFill>
            </a:endParaRPr>
          </a:p>
          <a:p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64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Lato Black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2643</TotalTime>
  <Words>395</Words>
  <Application>Microsoft Office PowerPoint</Application>
  <PresentationFormat>Произвольный</PresentationFormat>
  <Paragraphs>79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154</cp:revision>
  <dcterms:created xsi:type="dcterms:W3CDTF">2019-08-30T08:50:27Z</dcterms:created>
  <dcterms:modified xsi:type="dcterms:W3CDTF">2019-12-26T10:07:46Z</dcterms:modified>
</cp:coreProperties>
</file>